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3"/>
  </p:notesMasterIdLst>
  <p:sldIdLst>
    <p:sldId id="256" r:id="rId2"/>
    <p:sldId id="274" r:id="rId3"/>
    <p:sldId id="329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11" r:id="rId60"/>
    <p:sldId id="412" r:id="rId61"/>
    <p:sldId id="283" r:id="rId62"/>
  </p:sldIdLst>
  <p:sldSz cx="9144000" cy="5143500" type="screen16x9"/>
  <p:notesSz cx="6858000" cy="9144000"/>
  <p:embeddedFontLst>
    <p:embeddedFont>
      <p:font typeface="10X10" panose="020D0604000000000000" pitchFamily="34" charset="-127"/>
      <p:regular r:id="rId64"/>
    </p:embeddedFont>
    <p:embeddedFont>
      <p:font typeface="10X10 Bold" panose="020D0604000000000000" pitchFamily="34" charset="-127"/>
      <p:regular r:id="rId65"/>
      <p:bold r:id="rId66"/>
    </p:embeddedFont>
    <p:embeddedFont>
      <p:font typeface="맑은 고딕" panose="020B0503020000020004" pitchFamily="34" charset="-127"/>
      <p:regular r:id="rId67"/>
      <p:bold r:id="rId68"/>
    </p:embeddedFont>
    <p:embeddedFont>
      <p:font typeface="Verdana" panose="020B0604030504040204" pitchFamily="34" charset="0"/>
      <p:regular r:id="rId69"/>
      <p:bold r:id="rId70"/>
      <p:italic r:id="rId71"/>
      <p:boldItalic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FF4757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5"/>
    <p:restoredTop sz="96327" autoAdjust="0"/>
  </p:normalViewPr>
  <p:slideViewPr>
    <p:cSldViewPr>
      <p:cViewPr varScale="1">
        <p:scale>
          <a:sx n="100" d="100"/>
          <a:sy n="100" d="100"/>
        </p:scale>
        <p:origin x="168" y="19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195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14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53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0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10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15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25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84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190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3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09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67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50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2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39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45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39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63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61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974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159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2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1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20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615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490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49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17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92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55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736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453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77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657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4584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8702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922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394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749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283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5950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58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8539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20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249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39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7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20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96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68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1573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59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8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01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95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75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5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pPr/>
              <a:t>2024. 5. 12.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thushv.com/deep-learning/a-practical-guide-to-understanding-stochastic-optimization-methods-workhorse-of-machine-learning/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ilguyi/optimizers.numpy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edwith.org/boostcourse-dl-tensorflow/joinLectures/2215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es24.com/Product/Goods/72173703" TargetMode="External"/><Relationship Id="rId5" Type="http://schemas.openxmlformats.org/officeDocument/2006/relationships/hyperlink" Target="http://www.yes24.com/Product/Goods/34970929?Acode=101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83668" y="1707656"/>
            <a:ext cx="5976664" cy="2101327"/>
            <a:chOff x="3020482" y="2012037"/>
            <a:chExt cx="3761184" cy="919173"/>
          </a:xfrm>
        </p:grpSpPr>
        <p:sp>
          <p:nvSpPr>
            <p:cNvPr id="4" name="TextBox 3"/>
            <p:cNvSpPr txBox="1"/>
            <p:nvPr/>
          </p:nvSpPr>
          <p:spPr>
            <a:xfrm>
              <a:off x="3333632" y="2012037"/>
              <a:ext cx="2576696" cy="11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열정을 가진 자들이 모여 세상을 개척한다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10740" y="2715766"/>
              <a:ext cx="14401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91680" y="2229554"/>
            <a:ext cx="554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심화반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Week 3.</a:t>
            </a:r>
          </a:p>
          <a:p>
            <a:pPr algn="ctr"/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Optimization &amp; Regularization</a:t>
            </a:r>
            <a:endParaRPr lang="ko-KR" altLang="en-US" sz="22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F65EA-6E85-4339-A28A-12C6B396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00733-1077-82CF-9CBA-876462C8859E}"/>
              </a:ext>
            </a:extLst>
          </p:cNvPr>
          <p:cNvSpPr txBox="1"/>
          <p:nvPr/>
        </p:nvSpPr>
        <p:spPr>
          <a:xfrm>
            <a:off x="5202711" y="3304024"/>
            <a:ext cx="18312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Presenter: Daehyun Kim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GDG Campus Korea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MODULABS AI/SW Lab.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 descr="Google Developer Groups">
            <a:extLst>
              <a:ext uri="{FF2B5EF4-FFF2-40B4-BE49-F238E27FC236}">
                <a16:creationId xmlns:a16="http://schemas.microsoft.com/office/drawing/2014/main" id="{A611CA96-A812-D0A7-6C59-5E9D58CB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- SGD + Momentum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128;p10">
            <a:extLst>
              <a:ext uri="{FF2B5EF4-FFF2-40B4-BE49-F238E27FC236}">
                <a16:creationId xmlns:a16="http://schemas.microsoft.com/office/drawing/2014/main" id="{21DDD80F-20C0-EE2B-E0F9-D3431FA4C96D}"/>
              </a:ext>
            </a:extLst>
          </p:cNvPr>
          <p:cNvSpPr txBox="1"/>
          <p:nvPr/>
        </p:nvSpPr>
        <p:spPr>
          <a:xfrm>
            <a:off x="-44400" y="4877075"/>
            <a:ext cx="84591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http://www.thushv.com/deep-learning/a-practical-guide-to-understanding-stochastic-optimization-methods-workhorse-of-machine-learning/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29;p10">
            <a:extLst>
              <a:ext uri="{FF2B5EF4-FFF2-40B4-BE49-F238E27FC236}">
                <a16:creationId xmlns:a16="http://schemas.microsoft.com/office/drawing/2014/main" id="{80582A04-08F1-DC33-4007-87238176EEA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1017" y="1635646"/>
            <a:ext cx="3288855" cy="2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0;p10">
            <a:extLst>
              <a:ext uri="{FF2B5EF4-FFF2-40B4-BE49-F238E27FC236}">
                <a16:creationId xmlns:a16="http://schemas.microsoft.com/office/drawing/2014/main" id="{2AF5B228-EF3F-7E27-29BF-94C452F5E0F8}"/>
              </a:ext>
            </a:extLst>
          </p:cNvPr>
          <p:cNvSpPr txBox="1"/>
          <p:nvPr/>
        </p:nvSpPr>
        <p:spPr>
          <a:xfrm>
            <a:off x="908775" y="915566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Momentum의 도움으로 조금 더 부드럽게 학습할 수 있다.</a:t>
            </a:r>
            <a:endParaRPr sz="1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Google Shape;137;p11">
            <a:extLst>
              <a:ext uri="{FF2B5EF4-FFF2-40B4-BE49-F238E27FC236}">
                <a16:creationId xmlns:a16="http://schemas.microsoft.com/office/drawing/2014/main" id="{20C7A96E-144C-9461-9C2B-C8257D3FEFA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92953" y="1575043"/>
            <a:ext cx="5815551" cy="2796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85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- SGD + Momentum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143;p12">
            <a:extLst>
              <a:ext uri="{FF2B5EF4-FFF2-40B4-BE49-F238E27FC236}">
                <a16:creationId xmlns:a16="http://schemas.microsoft.com/office/drawing/2014/main" id="{DC007CA9-757E-9F0C-7C07-4ACAE4E8FA7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849" y="993369"/>
            <a:ext cx="7737757" cy="355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56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- AdaGrad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150;p13">
            <a:extLst>
              <a:ext uri="{FF2B5EF4-FFF2-40B4-BE49-F238E27FC236}">
                <a16:creationId xmlns:a16="http://schemas.microsoft.com/office/drawing/2014/main" id="{ECA62B73-2DEB-BF76-51A0-4A62CB8B94B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0249" y="1247374"/>
            <a:ext cx="6009876" cy="3147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155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- AdaGrad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156;p14">
            <a:extLst>
              <a:ext uri="{FF2B5EF4-FFF2-40B4-BE49-F238E27FC236}">
                <a16:creationId xmlns:a16="http://schemas.microsoft.com/office/drawing/2014/main" id="{D14E5C64-64D4-A4DB-A22D-3DC8B04E572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2829" y="1084065"/>
            <a:ext cx="6392851" cy="3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8;p14">
            <a:extLst>
              <a:ext uri="{FF2B5EF4-FFF2-40B4-BE49-F238E27FC236}">
                <a16:creationId xmlns:a16="http://schemas.microsoft.com/office/drawing/2014/main" id="{74B48BAB-4988-F1DA-4960-097B5B07401D}"/>
              </a:ext>
            </a:extLst>
          </p:cNvPr>
          <p:cNvSpPr txBox="1"/>
          <p:nvPr/>
        </p:nvSpPr>
        <p:spPr>
          <a:xfrm>
            <a:off x="4557504" y="2240361"/>
            <a:ext cx="4337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총 Gradient 값 이용 각각 Learning rate를 가지는 효과</a:t>
            </a:r>
            <a:endParaRPr sz="12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7021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- AdaGrad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164;p15">
            <a:extLst>
              <a:ext uri="{FF2B5EF4-FFF2-40B4-BE49-F238E27FC236}">
                <a16:creationId xmlns:a16="http://schemas.microsoft.com/office/drawing/2014/main" id="{EF72D0EC-795D-98FB-F735-B6A3950C2A9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6713" y="1203598"/>
            <a:ext cx="5850587" cy="34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42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- RMSProp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170;p16">
            <a:extLst>
              <a:ext uri="{FF2B5EF4-FFF2-40B4-BE49-F238E27FC236}">
                <a16:creationId xmlns:a16="http://schemas.microsoft.com/office/drawing/2014/main" id="{B0B25C30-8ACD-A18D-03C4-FE82BD0434D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7688" y="1200475"/>
            <a:ext cx="6108624" cy="3180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11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- RMSProp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176;p17">
            <a:extLst>
              <a:ext uri="{FF2B5EF4-FFF2-40B4-BE49-F238E27FC236}">
                <a16:creationId xmlns:a16="http://schemas.microsoft.com/office/drawing/2014/main" id="{35C3901A-1BD0-4BD1-5E8C-9C68904160B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5800" y="1207125"/>
            <a:ext cx="6012399" cy="3549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75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- RMSProp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183;p18">
            <a:extLst>
              <a:ext uri="{FF2B5EF4-FFF2-40B4-BE49-F238E27FC236}">
                <a16:creationId xmlns:a16="http://schemas.microsoft.com/office/drawing/2014/main" id="{26B9BDC5-FD47-CBC0-FA0D-C0389565725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1" y="857796"/>
            <a:ext cx="8116651" cy="356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78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- RMSProp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183;p18">
            <a:extLst>
              <a:ext uri="{FF2B5EF4-FFF2-40B4-BE49-F238E27FC236}">
                <a16:creationId xmlns:a16="http://schemas.microsoft.com/office/drawing/2014/main" id="{26B9BDC5-FD47-CBC0-FA0D-C0389565725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1" y="857796"/>
            <a:ext cx="8116651" cy="356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94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–</a:t>
            </a: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Adam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188;p19">
            <a:extLst>
              <a:ext uri="{FF2B5EF4-FFF2-40B4-BE49-F238E27FC236}">
                <a16:creationId xmlns:a16="http://schemas.microsoft.com/office/drawing/2014/main" id="{B56316EB-EB93-2F04-721E-B9D340E5983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242" y="946645"/>
            <a:ext cx="7830350" cy="3568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23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7944" y="2471515"/>
            <a:ext cx="1656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Optimzation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–</a:t>
            </a: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Adam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195;p20">
            <a:extLst>
              <a:ext uri="{FF2B5EF4-FFF2-40B4-BE49-F238E27FC236}">
                <a16:creationId xmlns:a16="http://schemas.microsoft.com/office/drawing/2014/main" id="{7C95E5EE-D343-7350-5893-34E09EA1223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1" y="902252"/>
            <a:ext cx="8025769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19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–</a:t>
            </a: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Adam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200;p21">
            <a:extLst>
              <a:ext uri="{FF2B5EF4-FFF2-40B4-BE49-F238E27FC236}">
                <a16:creationId xmlns:a16="http://schemas.microsoft.com/office/drawing/2014/main" id="{A7BBDDFE-6003-0B0F-B7F8-375132A483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3620" y="934185"/>
            <a:ext cx="8196547" cy="34377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0DDBE2D5-37E6-11F9-FD1A-02B1B1CD0AFF}"/>
              </a:ext>
            </a:extLst>
          </p:cNvPr>
          <p:cNvSpPr txBox="1"/>
          <p:nvPr/>
        </p:nvSpPr>
        <p:spPr>
          <a:xfrm>
            <a:off x="4402420" y="1352685"/>
            <a:ext cx="45765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현재 Adam이 기본적으로 사용되는 Optimizer</a:t>
            </a:r>
            <a:endParaRPr sz="1400" b="1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37406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209;p22">
            <a:extLst>
              <a:ext uri="{FF2B5EF4-FFF2-40B4-BE49-F238E27FC236}">
                <a16:creationId xmlns:a16="http://schemas.microsoft.com/office/drawing/2014/main" id="{C18495FF-A8B1-B486-76EA-A11F71C4B7C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7562" y="946273"/>
            <a:ext cx="7508527" cy="3640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29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7944" y="2471515"/>
            <a:ext cx="1656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Regularization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30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220;p24">
            <a:extLst>
              <a:ext uri="{FF2B5EF4-FFF2-40B4-BE49-F238E27FC236}">
                <a16:creationId xmlns:a16="http://schemas.microsoft.com/office/drawing/2014/main" id="{5F15EB9B-0981-1C78-8DBE-18321B6686EE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21;p24">
            <a:extLst>
              <a:ext uri="{FF2B5EF4-FFF2-40B4-BE49-F238E27FC236}">
                <a16:creationId xmlns:a16="http://schemas.microsoft.com/office/drawing/2014/main" id="{7B239743-2FB2-4E71-0B3E-58B9C84267B8}"/>
              </a:ext>
            </a:extLst>
          </p:cNvPr>
          <p:cNvSpPr txBox="1"/>
          <p:nvPr/>
        </p:nvSpPr>
        <p:spPr>
          <a:xfrm>
            <a:off x="490500" y="4147500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 Neural Network를 잘 학습시킬 수 있는 방법 제시</a:t>
            </a:r>
            <a:endParaRPr sz="19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" name="Google Shape;222;p24">
            <a:extLst>
              <a:ext uri="{FF2B5EF4-FFF2-40B4-BE49-F238E27FC236}">
                <a16:creationId xmlns:a16="http://schemas.microsoft.com/office/drawing/2014/main" id="{80D6C1FD-8079-978B-0574-3DF36D6D06D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9413" y="1170125"/>
            <a:ext cx="5805174" cy="290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3289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220;p24">
            <a:extLst>
              <a:ext uri="{FF2B5EF4-FFF2-40B4-BE49-F238E27FC236}">
                <a16:creationId xmlns:a16="http://schemas.microsoft.com/office/drawing/2014/main" id="{5F15EB9B-0981-1C78-8DBE-18321B6686EE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Geoffrey Hinton, Simon Osindero, Yee-Whye Teh, “A fast learning algorithm for deep belief nets”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29;p25">
            <a:extLst>
              <a:ext uri="{FF2B5EF4-FFF2-40B4-BE49-F238E27FC236}">
                <a16:creationId xmlns:a16="http://schemas.microsoft.com/office/drawing/2014/main" id="{7EBD9AB5-385E-8262-2950-48419F76D9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686" y="771550"/>
            <a:ext cx="6338624" cy="28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0;p25">
            <a:extLst>
              <a:ext uri="{FF2B5EF4-FFF2-40B4-BE49-F238E27FC236}">
                <a16:creationId xmlns:a16="http://schemas.microsoft.com/office/drawing/2014/main" id="{EBC8891E-C9F5-A07F-87A8-22D58103ED9A}"/>
              </a:ext>
            </a:extLst>
          </p:cNvPr>
          <p:cNvSpPr txBox="1"/>
          <p:nvPr/>
        </p:nvSpPr>
        <p:spPr>
          <a:xfrm>
            <a:off x="642900" y="3808600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Restricted Boltzmann machine (RBM) 을 이용한 weight 초기화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위 방법으로 모델을 잘 학습할 수 있음을 증명, 이후 다양한 초기화 방법 등장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202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Google Shape;236;p26">
            <a:extLst>
              <a:ext uri="{FF2B5EF4-FFF2-40B4-BE49-F238E27FC236}">
                <a16:creationId xmlns:a16="http://schemas.microsoft.com/office/drawing/2014/main" id="{F104E162-89FA-33DF-6B8B-AC2EEEE6EA1F}"/>
              </a:ext>
            </a:extLst>
          </p:cNvPr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Starting point를 어디로 잡을지의 문제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" name="Google Shape;237;p26">
            <a:extLst>
              <a:ext uri="{FF2B5EF4-FFF2-40B4-BE49-F238E27FC236}">
                <a16:creationId xmlns:a16="http://schemas.microsoft.com/office/drawing/2014/main" id="{EFE66B35-A3C4-E343-AA6B-8203E3727D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01450" y="1572450"/>
            <a:ext cx="4379100" cy="3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39;p26">
            <a:extLst>
              <a:ext uri="{FF2B5EF4-FFF2-40B4-BE49-F238E27FC236}">
                <a16:creationId xmlns:a16="http://schemas.microsoft.com/office/drawing/2014/main" id="{C976E5F0-16FB-3462-8DF0-FB691C1E92BE}"/>
              </a:ext>
            </a:extLst>
          </p:cNvPr>
          <p:cNvSpPr/>
          <p:nvPr/>
        </p:nvSpPr>
        <p:spPr>
          <a:xfrm>
            <a:off x="3603550" y="445702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우리가 찾는 W</a:t>
            </a:r>
            <a:endParaRPr sz="1400" b="0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41;p26">
            <a:extLst>
              <a:ext uri="{FF2B5EF4-FFF2-40B4-BE49-F238E27FC236}">
                <a16:creationId xmlns:a16="http://schemas.microsoft.com/office/drawing/2014/main" id="{8CBE05A5-FB98-7AEF-6CC2-5A55281FD275}"/>
              </a:ext>
            </a:extLst>
          </p:cNvPr>
          <p:cNvSpPr/>
          <p:nvPr/>
        </p:nvSpPr>
        <p:spPr>
          <a:xfrm>
            <a:off x="4834175" y="3975550"/>
            <a:ext cx="2822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이 W를 어떻게 찾을 수 있을까?</a:t>
            </a:r>
            <a:endParaRPr sz="1200" b="0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276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247;p27">
            <a:extLst>
              <a:ext uri="{FF2B5EF4-FFF2-40B4-BE49-F238E27FC236}">
                <a16:creationId xmlns:a16="http://schemas.microsoft.com/office/drawing/2014/main" id="{8DF75C2D-3DAF-8A1D-B6EB-EEE47D6CB41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1720" y="771550"/>
            <a:ext cx="5263695" cy="3929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53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253;p28">
            <a:extLst>
              <a:ext uri="{FF2B5EF4-FFF2-40B4-BE49-F238E27FC236}">
                <a16:creationId xmlns:a16="http://schemas.microsoft.com/office/drawing/2014/main" id="{3DAC7977-C6F3-EE1A-74DB-20CE8307531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7301" y="841276"/>
            <a:ext cx="5644358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45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259;p29">
            <a:extLst>
              <a:ext uri="{FF2B5EF4-FFF2-40B4-BE49-F238E27FC236}">
                <a16:creationId xmlns:a16="http://schemas.microsoft.com/office/drawing/2014/main" id="{6274FF2F-EF82-5F2C-BFDC-0A2E65AA4F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1" y="961991"/>
            <a:ext cx="7313274" cy="33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41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Dataset and batch size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69;p3">
            <a:extLst>
              <a:ext uri="{FF2B5EF4-FFF2-40B4-BE49-F238E27FC236}">
                <a16:creationId xmlns:a16="http://schemas.microsoft.com/office/drawing/2014/main" id="{C94B74D6-94AF-7B08-30CB-12EFE6B681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675" y="1646663"/>
            <a:ext cx="4452501" cy="25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0;p3">
            <a:extLst>
              <a:ext uri="{FF2B5EF4-FFF2-40B4-BE49-F238E27FC236}">
                <a16:creationId xmlns:a16="http://schemas.microsoft.com/office/drawing/2014/main" id="{1CF2D3C6-F261-DADA-DA4B-1508BA1B7A8B}"/>
              </a:ext>
            </a:extLst>
          </p:cNvPr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모델은 큰 데이터셋을 어떻게 학습할까?</a:t>
            </a:r>
            <a:endParaRPr sz="1400" b="1" i="0" u="sng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" name="Google Shape;71;p3">
            <a:extLst>
              <a:ext uri="{FF2B5EF4-FFF2-40B4-BE49-F238E27FC236}">
                <a16:creationId xmlns:a16="http://schemas.microsoft.com/office/drawing/2014/main" id="{BAF3F2AF-720B-C189-1610-202B6A7F110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7400" y="1646663"/>
            <a:ext cx="4450400" cy="25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2;p3">
            <a:extLst>
              <a:ext uri="{FF2B5EF4-FFF2-40B4-BE49-F238E27FC236}">
                <a16:creationId xmlns:a16="http://schemas.microsoft.com/office/drawing/2014/main" id="{70B4C586-890C-DC03-C1DA-9A14CA952C88}"/>
              </a:ext>
            </a:extLst>
          </p:cNvPr>
          <p:cNvSpPr txBox="1"/>
          <p:nvPr/>
        </p:nvSpPr>
        <p:spPr>
          <a:xfrm>
            <a:off x="1025775" y="42852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하드웨어의 한계 때문에 모든 데이터를 한번에 올리기 힘든 단점 존재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나눠서 모델에 학습시키는 mini-batch 방식으로 학습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753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265;p30">
            <a:extLst>
              <a:ext uri="{FF2B5EF4-FFF2-40B4-BE49-F238E27FC236}">
                <a16:creationId xmlns:a16="http://schemas.microsoft.com/office/drawing/2014/main" id="{1ABB39CE-F867-E63C-41B8-AD0E8B23412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1" y="1043531"/>
            <a:ext cx="8050582" cy="3184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491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271;p31">
            <a:extLst>
              <a:ext uri="{FF2B5EF4-FFF2-40B4-BE49-F238E27FC236}">
                <a16:creationId xmlns:a16="http://schemas.microsoft.com/office/drawing/2014/main" id="{EE581358-8489-DD76-AD76-7055C2C123B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2377" y="1265178"/>
            <a:ext cx="8213318" cy="3093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78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48688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277;p32">
            <a:extLst>
              <a:ext uri="{FF2B5EF4-FFF2-40B4-BE49-F238E27FC236}">
                <a16:creationId xmlns:a16="http://schemas.microsoft.com/office/drawing/2014/main" id="{1018F87B-0DA2-10CB-EAD7-961AB3A9745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1300078"/>
            <a:ext cx="8839199" cy="3215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67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4115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284;p33">
            <a:extLst>
              <a:ext uri="{FF2B5EF4-FFF2-40B4-BE49-F238E27FC236}">
                <a16:creationId xmlns:a16="http://schemas.microsoft.com/office/drawing/2014/main" id="{EA86A3D4-3C4D-694A-7303-9A6869709FD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6804" y="915566"/>
            <a:ext cx="7866384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26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4115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290;p34">
            <a:extLst>
              <a:ext uri="{FF2B5EF4-FFF2-40B4-BE49-F238E27FC236}">
                <a16:creationId xmlns:a16="http://schemas.microsoft.com/office/drawing/2014/main" id="{33B49A88-5167-AB0E-CD59-A317A2D1841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87017" y="953119"/>
            <a:ext cx="5689142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192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4115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Xavier 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298;p35">
            <a:extLst>
              <a:ext uri="{FF2B5EF4-FFF2-40B4-BE49-F238E27FC236}">
                <a16:creationId xmlns:a16="http://schemas.microsoft.com/office/drawing/2014/main" id="{EF96F7BA-3348-E79E-2E61-59C2EF50A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700" y="1307600"/>
            <a:ext cx="4067342" cy="264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9;p35">
            <a:extLst>
              <a:ext uri="{FF2B5EF4-FFF2-40B4-BE49-F238E27FC236}">
                <a16:creationId xmlns:a16="http://schemas.microsoft.com/office/drawing/2014/main" id="{2F7B76BE-0054-E6B7-C357-BD21F60E92F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79050" y="1307588"/>
            <a:ext cx="4450151" cy="2885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294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4115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He 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306;p36">
            <a:extLst>
              <a:ext uri="{FF2B5EF4-FFF2-40B4-BE49-F238E27FC236}">
                <a16:creationId xmlns:a16="http://schemas.microsoft.com/office/drawing/2014/main" id="{058B0154-84D8-F7AD-780E-12258A513155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Kaiming He, “Delving Deep into Rectifiers: Surpassing Human-Level Performance on ImageNet Classification”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07;p36">
            <a:extLst>
              <a:ext uri="{FF2B5EF4-FFF2-40B4-BE49-F238E27FC236}">
                <a16:creationId xmlns:a16="http://schemas.microsoft.com/office/drawing/2014/main" id="{8220BB80-4DD1-948B-CC34-C649FB73872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0075" y="1170125"/>
            <a:ext cx="6423849" cy="34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034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4115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He 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306;p36">
            <a:extLst>
              <a:ext uri="{FF2B5EF4-FFF2-40B4-BE49-F238E27FC236}">
                <a16:creationId xmlns:a16="http://schemas.microsoft.com/office/drawing/2014/main" id="{058B0154-84D8-F7AD-780E-12258A513155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Kaiming He, “Delving Deep into Rectifiers: Surpassing Human-Level Performance on ImageNet Classification”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14;p37">
            <a:extLst>
              <a:ext uri="{FF2B5EF4-FFF2-40B4-BE49-F238E27FC236}">
                <a16:creationId xmlns:a16="http://schemas.microsoft.com/office/drawing/2014/main" id="{0C5702BD-02D6-D2DF-2956-33522123559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5000" y="1093925"/>
            <a:ext cx="5513994" cy="34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61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6749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He Initialization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306;p36">
            <a:extLst>
              <a:ext uri="{FF2B5EF4-FFF2-40B4-BE49-F238E27FC236}">
                <a16:creationId xmlns:a16="http://schemas.microsoft.com/office/drawing/2014/main" id="{058B0154-84D8-F7AD-780E-12258A513155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Kaiming He, “Delving Deep into Rectifiers: Surpassing Human-Level Performance on ImageNet Classification”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319;g1e2ece78b52_0_0">
            <a:extLst>
              <a:ext uri="{FF2B5EF4-FFF2-40B4-BE49-F238E27FC236}">
                <a16:creationId xmlns:a16="http://schemas.microsoft.com/office/drawing/2014/main" id="{19D6D6FC-62CD-9DFD-3DC6-521D5B11BCC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8435" y="741026"/>
            <a:ext cx="4345813" cy="4206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30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Regularization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306;p36">
            <a:extLst>
              <a:ext uri="{FF2B5EF4-FFF2-40B4-BE49-F238E27FC236}">
                <a16:creationId xmlns:a16="http://schemas.microsoft.com/office/drawing/2014/main" id="{058B0154-84D8-F7AD-780E-12258A513155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Kaiming He, “Delving Deep into Rectifiers: Surpassing Human-Level Performance on ImageNet Classification”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25;p38">
            <a:extLst>
              <a:ext uri="{FF2B5EF4-FFF2-40B4-BE49-F238E27FC236}">
                <a16:creationId xmlns:a16="http://schemas.microsoft.com/office/drawing/2014/main" id="{216D9D5D-B04E-2E80-0630-FFF85915EA4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1" y="1077075"/>
            <a:ext cx="8127766" cy="3366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989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Dataset and batch size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78;p4">
            <a:extLst>
              <a:ext uri="{FF2B5EF4-FFF2-40B4-BE49-F238E27FC236}">
                <a16:creationId xmlns:a16="http://schemas.microsoft.com/office/drawing/2014/main" id="{4AAC5216-AF86-2909-E3A7-2E593D8171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504" y="1604650"/>
            <a:ext cx="8839201" cy="23914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0;p4">
            <a:extLst>
              <a:ext uri="{FF2B5EF4-FFF2-40B4-BE49-F238E27FC236}">
                <a16:creationId xmlns:a16="http://schemas.microsoft.com/office/drawing/2014/main" id="{B00314F0-A6DF-9FF5-A188-976BB68B0A31}"/>
              </a:ext>
            </a:extLst>
          </p:cNvPr>
          <p:cNvSpPr txBox="1"/>
          <p:nvPr/>
        </p:nvSpPr>
        <p:spPr>
          <a:xfrm>
            <a:off x="4572000" y="3996050"/>
            <a:ext cx="32805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거의 유사하다.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442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Regularization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Google Shape;331;p39">
            <a:extLst>
              <a:ext uri="{FF2B5EF4-FFF2-40B4-BE49-F238E27FC236}">
                <a16:creationId xmlns:a16="http://schemas.microsoft.com/office/drawing/2014/main" id="{DF3F5398-0709-6967-ABC8-48B016D83C98}"/>
              </a:ext>
            </a:extLst>
          </p:cNvPr>
          <p:cNvSpPr txBox="1"/>
          <p:nvPr/>
        </p:nvSpPr>
        <p:spPr>
          <a:xfrm>
            <a:off x="2534100" y="1117616"/>
            <a:ext cx="40758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700"/>
              <a:buFont typeface="Verdana"/>
              <a:buChar char="●"/>
            </a:pPr>
            <a:r>
              <a:rPr lang="ko" sz="1700" b="0" i="0" u="none" strike="noStrike" cap="none" dirty="0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sz="1700" b="0" i="0" u="none" strike="noStrike" cap="none" dirty="0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" sz="17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Decay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" sz="17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Early Stopping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700"/>
              <a:buFont typeface="Verdana"/>
              <a:buChar char="●"/>
            </a:pPr>
            <a:r>
              <a:rPr lang="ko" sz="1700" b="0" i="0" u="none" strike="noStrike" cap="none" dirty="0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sz="1700" b="0" i="0" u="none" strike="noStrike" cap="none" dirty="0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700"/>
              <a:buFont typeface="Verdana"/>
              <a:buChar char="●"/>
            </a:pPr>
            <a:r>
              <a:rPr lang="ko" sz="1700" b="0" i="0" u="none" strike="noStrike" cap="none" dirty="0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Dropout</a:t>
            </a:r>
            <a:endParaRPr sz="1700" b="0" i="0" u="none" strike="noStrike" cap="none" dirty="0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ko" sz="17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Ensemble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2209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337;p40">
            <a:extLst>
              <a:ext uri="{FF2B5EF4-FFF2-40B4-BE49-F238E27FC236}">
                <a16:creationId xmlns:a16="http://schemas.microsoft.com/office/drawing/2014/main" id="{9FD4EC3C-DAC3-2681-1A85-3C6716D34C9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7624" y="953119"/>
            <a:ext cx="7291575" cy="3606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782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343;p41">
            <a:extLst>
              <a:ext uri="{FF2B5EF4-FFF2-40B4-BE49-F238E27FC236}">
                <a16:creationId xmlns:a16="http://schemas.microsoft.com/office/drawing/2014/main" id="{C1A82192-937B-90D2-463B-8F8CEB2759E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3925" y="915566"/>
            <a:ext cx="6376141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18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348;p42">
            <a:extLst>
              <a:ext uri="{FF2B5EF4-FFF2-40B4-BE49-F238E27FC236}">
                <a16:creationId xmlns:a16="http://schemas.microsoft.com/office/drawing/2014/main" id="{E59833F6-517B-D849-D569-801B17AAF05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1201" y="1595150"/>
            <a:ext cx="7909549" cy="31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0;p42">
            <a:extLst>
              <a:ext uri="{FF2B5EF4-FFF2-40B4-BE49-F238E27FC236}">
                <a16:creationId xmlns:a16="http://schemas.microsoft.com/office/drawing/2014/main" id="{07DD35AC-BFEA-36FF-77C0-4F4BCE15A6EB}"/>
              </a:ext>
            </a:extLst>
          </p:cNvPr>
          <p:cNvSpPr txBox="1"/>
          <p:nvPr/>
        </p:nvSpPr>
        <p:spPr>
          <a:xfrm>
            <a:off x="1059450" y="9423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각 Batch data를 Normalize 후 Scale and Shfit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3854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357;p43">
            <a:extLst>
              <a:ext uri="{FF2B5EF4-FFF2-40B4-BE49-F238E27FC236}">
                <a16:creationId xmlns:a16="http://schemas.microsoft.com/office/drawing/2014/main" id="{679D12D2-477C-69C4-761E-044ED4059D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1" y="915566"/>
            <a:ext cx="7840665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373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Batch Normalization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363;p44">
            <a:extLst>
              <a:ext uri="{FF2B5EF4-FFF2-40B4-BE49-F238E27FC236}">
                <a16:creationId xmlns:a16="http://schemas.microsoft.com/office/drawing/2014/main" id="{A399B606-98D2-F2E4-B4F7-B1614D64CA0B}"/>
              </a:ext>
            </a:extLst>
          </p:cNvPr>
          <p:cNvSpPr txBox="1"/>
          <p:nvPr/>
        </p:nvSpPr>
        <p:spPr>
          <a:xfrm>
            <a:off x="0" y="4800000"/>
            <a:ext cx="82800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Ioffe et. al., Batch Normalization: Accelerating Deep Network Training by Reducing Internal Covariate Shift (2015)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364;p44">
            <a:extLst>
              <a:ext uri="{FF2B5EF4-FFF2-40B4-BE49-F238E27FC236}">
                <a16:creationId xmlns:a16="http://schemas.microsoft.com/office/drawing/2014/main" id="{4F533701-2984-55C3-EF6D-8F14E5B7537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0098" y="1595150"/>
            <a:ext cx="4769150" cy="28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5;p44">
            <a:extLst>
              <a:ext uri="{FF2B5EF4-FFF2-40B4-BE49-F238E27FC236}">
                <a16:creationId xmlns:a16="http://schemas.microsoft.com/office/drawing/2014/main" id="{B419CA1A-B3B4-6509-F3AA-E46DE34651A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9675" y="1352600"/>
            <a:ext cx="1741525" cy="26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6;p44">
            <a:extLst>
              <a:ext uri="{FF2B5EF4-FFF2-40B4-BE49-F238E27FC236}">
                <a16:creationId xmlns:a16="http://schemas.microsoft.com/office/drawing/2014/main" id="{CF9101D9-5377-82B1-794C-1D454849D380}"/>
              </a:ext>
            </a:extLst>
          </p:cNvPr>
          <p:cNvSpPr txBox="1"/>
          <p:nvPr/>
        </p:nvSpPr>
        <p:spPr>
          <a:xfrm>
            <a:off x="1059450" y="9423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Layer와 Activation 사이에 위치</a:t>
            </a:r>
            <a:endParaRPr sz="1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367;p44">
            <a:extLst>
              <a:ext uri="{FF2B5EF4-FFF2-40B4-BE49-F238E27FC236}">
                <a16:creationId xmlns:a16="http://schemas.microsoft.com/office/drawing/2014/main" id="{085FB67F-1B13-A8B7-72AF-1EEF9B97AE7A}"/>
              </a:ext>
            </a:extLst>
          </p:cNvPr>
          <p:cNvSpPr/>
          <p:nvPr/>
        </p:nvSpPr>
        <p:spPr>
          <a:xfrm>
            <a:off x="2806850" y="2973250"/>
            <a:ext cx="1685700" cy="26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8;p44">
            <a:extLst>
              <a:ext uri="{FF2B5EF4-FFF2-40B4-BE49-F238E27FC236}">
                <a16:creationId xmlns:a16="http://schemas.microsoft.com/office/drawing/2014/main" id="{3FA350F9-FCE0-455E-1C75-C23296845D2D}"/>
              </a:ext>
            </a:extLst>
          </p:cNvPr>
          <p:cNvSpPr txBox="1"/>
          <p:nvPr/>
        </p:nvSpPr>
        <p:spPr>
          <a:xfrm>
            <a:off x="798641" y="3856954"/>
            <a:ext cx="16857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Inputs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8677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Regularization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374;p45">
            <a:extLst>
              <a:ext uri="{FF2B5EF4-FFF2-40B4-BE49-F238E27FC236}">
                <a16:creationId xmlns:a16="http://schemas.microsoft.com/office/drawing/2014/main" id="{2E88F188-7F68-58A5-E22D-8B37C3DE66CB}"/>
              </a:ext>
            </a:extLst>
          </p:cNvPr>
          <p:cNvSpPr txBox="1"/>
          <p:nvPr/>
        </p:nvSpPr>
        <p:spPr>
          <a:xfrm>
            <a:off x="1629723" y="1021542"/>
            <a:ext cx="63762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" sz="17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초기화 의존도가 낮아짐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" sz="17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Weight가 layer들을 지나도 살아 있다.</a:t>
            </a:r>
            <a:endParaRPr sz="1700" b="0" i="0" u="none" strike="noStrike" cap="none" dirty="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ko" sz="17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정규화 효과</a:t>
            </a:r>
            <a:endParaRPr sz="17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Mini-batch data의 distribution을 이용해 정규화</a:t>
            </a:r>
            <a:endParaRPr sz="17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batch의 구성에 따라서 입력 값이 stochastic 해진다.</a:t>
            </a:r>
            <a:endParaRPr sz="17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" sz="17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입력 값이 더 이상 deterministic하지 않다.</a:t>
            </a:r>
            <a:endParaRPr sz="17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375;p45">
            <a:extLst>
              <a:ext uri="{FF2B5EF4-FFF2-40B4-BE49-F238E27FC236}">
                <a16:creationId xmlns:a16="http://schemas.microsoft.com/office/drawing/2014/main" id="{81C1636D-AD87-E3D3-6166-3E712DD7EF2F}"/>
              </a:ext>
            </a:extLst>
          </p:cNvPr>
          <p:cNvSpPr/>
          <p:nvPr/>
        </p:nvSpPr>
        <p:spPr>
          <a:xfrm>
            <a:off x="6069475" y="1465684"/>
            <a:ext cx="224400" cy="933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76;p45">
            <a:extLst>
              <a:ext uri="{FF2B5EF4-FFF2-40B4-BE49-F238E27FC236}">
                <a16:creationId xmlns:a16="http://schemas.microsoft.com/office/drawing/2014/main" id="{AA4C5498-3D11-5541-F896-B27BA21CC094}"/>
              </a:ext>
            </a:extLst>
          </p:cNvPr>
          <p:cNvSpPr txBox="1"/>
          <p:nvPr/>
        </p:nvSpPr>
        <p:spPr>
          <a:xfrm>
            <a:off x="6220900" y="1613718"/>
            <a:ext cx="18663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학습이 잘된다.</a:t>
            </a:r>
            <a:endParaRPr sz="16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292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Weight decay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382;p46">
            <a:extLst>
              <a:ext uri="{FF2B5EF4-FFF2-40B4-BE49-F238E27FC236}">
                <a16:creationId xmlns:a16="http://schemas.microsoft.com/office/drawing/2014/main" id="{01BBD12E-4602-3191-B012-9C1DA1F0FE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8953" y="911015"/>
            <a:ext cx="7411479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67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Weight decay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388;p47">
            <a:extLst>
              <a:ext uri="{FF2B5EF4-FFF2-40B4-BE49-F238E27FC236}">
                <a16:creationId xmlns:a16="http://schemas.microsoft.com/office/drawing/2014/main" id="{00AAC2D7-2848-46B4-6890-207535079EE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5750" y="915566"/>
            <a:ext cx="5905426" cy="18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89;p47">
            <a:extLst>
              <a:ext uri="{FF2B5EF4-FFF2-40B4-BE49-F238E27FC236}">
                <a16:creationId xmlns:a16="http://schemas.microsoft.com/office/drawing/2014/main" id="{4ED8FEAA-82AD-F02C-6341-0BB06AD268A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8550" y="2825053"/>
            <a:ext cx="5899812" cy="1817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8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Weight decay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 – l2 example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395;p48">
            <a:extLst>
              <a:ext uri="{FF2B5EF4-FFF2-40B4-BE49-F238E27FC236}">
                <a16:creationId xmlns:a16="http://schemas.microsoft.com/office/drawing/2014/main" id="{F769699F-E49B-A3CB-CAF2-4D83A1B4BB0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7838" y="1158707"/>
            <a:ext cx="6748324" cy="3402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14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Optimizer</a:t>
            </a: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87;p5">
            <a:extLst>
              <a:ext uri="{FF2B5EF4-FFF2-40B4-BE49-F238E27FC236}">
                <a16:creationId xmlns:a16="http://schemas.microsoft.com/office/drawing/2014/main" id="{611C2AB7-7C0F-1BCF-0FA1-38E314DDF00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3286" y="1709876"/>
            <a:ext cx="6160274" cy="30310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CDCED0-E83A-8504-2F19-88F83B498C89}"/>
              </a:ext>
            </a:extLst>
          </p:cNvPr>
          <p:cNvSpPr/>
          <p:nvPr/>
        </p:nvSpPr>
        <p:spPr>
          <a:xfrm>
            <a:off x="1136006" y="858403"/>
            <a:ext cx="7180410" cy="569896"/>
          </a:xfrm>
          <a:prstGeom prst="round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Google Shape;604;p80">
            <a:extLst>
              <a:ext uri="{FF2B5EF4-FFF2-40B4-BE49-F238E27FC236}">
                <a16:creationId xmlns:a16="http://schemas.microsoft.com/office/drawing/2014/main" id="{FB056F5E-29F0-0E6F-19CB-972E9E6DA8C3}"/>
              </a:ext>
            </a:extLst>
          </p:cNvPr>
          <p:cNvSpPr txBox="1">
            <a:spLocks/>
          </p:cNvSpPr>
          <p:nvPr/>
        </p:nvSpPr>
        <p:spPr>
          <a:xfrm>
            <a:off x="1115616" y="843558"/>
            <a:ext cx="7554070" cy="4048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Verdana"/>
              <a:buChar char="●"/>
            </a:pP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에서 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Loss Function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손실함수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-KR" altLang="en-US" sz="1200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최소화 </a:t>
            </a:r>
            <a:r>
              <a:rPr lang="ko-KR" altLang="en-US" sz="1200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할수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있도록 모델의 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Parameter</a:t>
            </a:r>
            <a:r>
              <a:rPr lang="ko-KR" altLang="en-US" sz="1200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를</a:t>
            </a:r>
            <a:endParaRPr lang="en-US" altLang="ko-KR" sz="12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</a:pP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조정하는 알고리즘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모델이 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Task</a:t>
            </a:r>
            <a:r>
              <a:rPr lang="ko-KR" altLang="en-US" sz="1200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수행하는데 가장 효율적인 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parameter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집합을 </a:t>
            </a:r>
            <a:r>
              <a:rPr lang="ko-KR" altLang="en-US" sz="1200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찾는걸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목표</a:t>
            </a:r>
          </a:p>
        </p:txBody>
      </p:sp>
    </p:spTree>
    <p:extLst>
      <p:ext uri="{BB962C8B-B14F-4D97-AF65-F5344CB8AC3E}">
        <p14:creationId xmlns:p14="http://schemas.microsoft.com/office/powerpoint/2010/main" val="1209240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Early Stopping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409;p49">
            <a:extLst>
              <a:ext uri="{FF2B5EF4-FFF2-40B4-BE49-F238E27FC236}">
                <a16:creationId xmlns:a16="http://schemas.microsoft.com/office/drawing/2014/main" id="{508A17DF-8F64-5513-17F9-1CC91EBC57D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9442" y="1169232"/>
            <a:ext cx="6871999" cy="27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10;p49">
            <a:extLst>
              <a:ext uri="{FF2B5EF4-FFF2-40B4-BE49-F238E27FC236}">
                <a16:creationId xmlns:a16="http://schemas.microsoft.com/office/drawing/2014/main" id="{DF0464B4-50BD-14D7-06DA-4D21D17042F9}"/>
              </a:ext>
            </a:extLst>
          </p:cNvPr>
          <p:cNvSpPr txBox="1"/>
          <p:nvPr/>
        </p:nvSpPr>
        <p:spPr>
          <a:xfrm>
            <a:off x="827767" y="3920369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Test(Validate) loss와 train loss가 차이가 나는 지점이 overfitting이 발생하는 지점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학습을 종료하는 방법도 있지만, 그 순간 모델을 저장하는 방법을 많이 쓴다.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35565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415;p50">
            <a:extLst>
              <a:ext uri="{FF2B5EF4-FFF2-40B4-BE49-F238E27FC236}">
                <a16:creationId xmlns:a16="http://schemas.microsoft.com/office/drawing/2014/main" id="{2C61629C-0586-0BF5-3C6A-A1D1FC1FE23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5616" y="1059582"/>
            <a:ext cx="7714350" cy="3412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5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422;p51">
            <a:extLst>
              <a:ext uri="{FF2B5EF4-FFF2-40B4-BE49-F238E27FC236}">
                <a16:creationId xmlns:a16="http://schemas.microsoft.com/office/drawing/2014/main" id="{B1B5A572-7B76-E937-AD77-D91471D59DA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3357" y="1178290"/>
            <a:ext cx="7899626" cy="3004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35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427;p52">
            <a:extLst>
              <a:ext uri="{FF2B5EF4-FFF2-40B4-BE49-F238E27FC236}">
                <a16:creationId xmlns:a16="http://schemas.microsoft.com/office/drawing/2014/main" id="{D07391C7-5C65-C091-C252-DB989856F94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3608" y="1059582"/>
            <a:ext cx="7906431" cy="3446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40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434;p53">
            <a:extLst>
              <a:ext uri="{FF2B5EF4-FFF2-40B4-BE49-F238E27FC236}">
                <a16:creationId xmlns:a16="http://schemas.microsoft.com/office/drawing/2014/main" id="{0EE8CBF0-3A8C-4901-8F01-20E5A350928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3608" y="984545"/>
            <a:ext cx="7689451" cy="347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78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Data Augmentation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439;p54">
            <a:extLst>
              <a:ext uri="{FF2B5EF4-FFF2-40B4-BE49-F238E27FC236}">
                <a16:creationId xmlns:a16="http://schemas.microsoft.com/office/drawing/2014/main" id="{B06FB422-338D-CCA3-7E98-EEFB717645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0550" y="929482"/>
            <a:ext cx="7902433" cy="3613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54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Ensemble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446;p55">
            <a:extLst>
              <a:ext uri="{FF2B5EF4-FFF2-40B4-BE49-F238E27FC236}">
                <a16:creationId xmlns:a16="http://schemas.microsoft.com/office/drawing/2014/main" id="{9CE4143D-4183-2D18-F02B-6F13861A256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7113" y="1017724"/>
            <a:ext cx="3769775" cy="2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47;p55">
            <a:extLst>
              <a:ext uri="{FF2B5EF4-FFF2-40B4-BE49-F238E27FC236}">
                <a16:creationId xmlns:a16="http://schemas.microsoft.com/office/drawing/2014/main" id="{9AD69453-D877-9A0F-C004-753CB1773EA7}"/>
              </a:ext>
            </a:extLst>
          </p:cNvPr>
          <p:cNvSpPr txBox="1"/>
          <p:nvPr/>
        </p:nvSpPr>
        <p:spPr>
          <a:xfrm>
            <a:off x="622200" y="40235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단순한 여러 모델을 합쳐 정확도 높이는 방법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각 모델의 결과 중 다수 결과를 Output으로 결정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0783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453;p56">
            <a:extLst>
              <a:ext uri="{FF2B5EF4-FFF2-40B4-BE49-F238E27FC236}">
                <a16:creationId xmlns:a16="http://schemas.microsoft.com/office/drawing/2014/main" id="{8257EE97-E270-9102-F573-9DE7548B94F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4601"/>
          <a:stretch/>
        </p:blipFill>
        <p:spPr>
          <a:xfrm>
            <a:off x="1619075" y="1551125"/>
            <a:ext cx="5905876" cy="2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54;p56">
            <a:extLst>
              <a:ext uri="{FF2B5EF4-FFF2-40B4-BE49-F238E27FC236}">
                <a16:creationId xmlns:a16="http://schemas.microsoft.com/office/drawing/2014/main" id="{7B170AE1-BEB5-6E85-E741-B0BD3DC28D92}"/>
              </a:ext>
            </a:extLst>
          </p:cNvPr>
          <p:cNvSpPr txBox="1"/>
          <p:nvPr/>
        </p:nvSpPr>
        <p:spPr>
          <a:xfrm>
            <a:off x="622200" y="40235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매 Batch 마다 랜덤하게 출력을 0으로 만들어 학습을 누락시킨다.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모든 파라미터를 공유하며, 하나의 모델이지만 작은 여러 네트워크가 있는 효과를 발휘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Google Shape;455;p56">
            <a:extLst>
              <a:ext uri="{FF2B5EF4-FFF2-40B4-BE49-F238E27FC236}">
                <a16:creationId xmlns:a16="http://schemas.microsoft.com/office/drawing/2014/main" id="{DB2EFE42-6435-D717-CF22-76580E86D809}"/>
              </a:ext>
            </a:extLst>
          </p:cNvPr>
          <p:cNvSpPr txBox="1"/>
          <p:nvPr/>
        </p:nvSpPr>
        <p:spPr>
          <a:xfrm>
            <a:off x="622200" y="8983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“큰 네트워크를 일종의 Sub network로 구성해 정규화를 진행”</a:t>
            </a:r>
            <a:endParaRPr sz="1400" b="1" i="0" u="sng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456;p56">
            <a:extLst>
              <a:ext uri="{FF2B5EF4-FFF2-40B4-BE49-F238E27FC236}">
                <a16:creationId xmlns:a16="http://schemas.microsoft.com/office/drawing/2014/main" id="{ADFD75D7-CE9C-8079-C7E2-F1A36C6B51C1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Srivastava et al, “Dropout: A simple way to prevent neural networks from overfitting”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563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453;p56">
            <a:extLst>
              <a:ext uri="{FF2B5EF4-FFF2-40B4-BE49-F238E27FC236}">
                <a16:creationId xmlns:a16="http://schemas.microsoft.com/office/drawing/2014/main" id="{A40879D8-4F01-0521-131F-8EAE8DAF781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4601"/>
          <a:stretch/>
        </p:blipFill>
        <p:spPr>
          <a:xfrm>
            <a:off x="1619075" y="1551125"/>
            <a:ext cx="5905876" cy="2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54;p56">
            <a:extLst>
              <a:ext uri="{FF2B5EF4-FFF2-40B4-BE49-F238E27FC236}">
                <a16:creationId xmlns:a16="http://schemas.microsoft.com/office/drawing/2014/main" id="{A3E3F67D-40AF-542A-AAC9-C0E48696C8FA}"/>
              </a:ext>
            </a:extLst>
          </p:cNvPr>
          <p:cNvSpPr txBox="1"/>
          <p:nvPr/>
        </p:nvSpPr>
        <p:spPr>
          <a:xfrm>
            <a:off x="622200" y="40235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매 Batch 마다 랜덤하게 출력을 0으로 만들어 학습을 누락시킨다.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모든 파라미터를 공유하며, 하나의 모델이지만 작은 여러 네트워크가 있는 효과를 발휘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Google Shape;455;p56">
            <a:extLst>
              <a:ext uri="{FF2B5EF4-FFF2-40B4-BE49-F238E27FC236}">
                <a16:creationId xmlns:a16="http://schemas.microsoft.com/office/drawing/2014/main" id="{DAE6A410-0464-9668-23C2-27818F08415A}"/>
              </a:ext>
            </a:extLst>
          </p:cNvPr>
          <p:cNvSpPr txBox="1"/>
          <p:nvPr/>
        </p:nvSpPr>
        <p:spPr>
          <a:xfrm>
            <a:off x="622200" y="898325"/>
            <a:ext cx="78996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“큰 네트워크를 일종의 Sub network로 구성해 정규화를 진행”</a:t>
            </a:r>
            <a:endParaRPr sz="1400" b="1" i="0" u="sng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456;p56">
            <a:extLst>
              <a:ext uri="{FF2B5EF4-FFF2-40B4-BE49-F238E27FC236}">
                <a16:creationId xmlns:a16="http://schemas.microsoft.com/office/drawing/2014/main" id="{A649F9FD-3359-5697-04A7-D871A80B4B29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Srivastava et al, “Dropout: A simple way to prevent neural networks from overfitting”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45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470;p58">
            <a:extLst>
              <a:ext uri="{FF2B5EF4-FFF2-40B4-BE49-F238E27FC236}">
                <a16:creationId xmlns:a16="http://schemas.microsoft.com/office/drawing/2014/main" id="{A5F49FAB-16E5-156A-8929-A973EC92056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3015" y="915566"/>
            <a:ext cx="5017970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08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Optimizer</a:t>
            </a: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93;p6">
            <a:extLst>
              <a:ext uri="{FF2B5EF4-FFF2-40B4-BE49-F238E27FC236}">
                <a16:creationId xmlns:a16="http://schemas.microsoft.com/office/drawing/2014/main" id="{B44483E2-E280-CE75-8ACC-7EB44930A3E4}"/>
              </a:ext>
            </a:extLst>
          </p:cNvPr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https://github.com/ilguyi/optimizers.numpy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94;p6">
            <a:extLst>
              <a:ext uri="{FF2B5EF4-FFF2-40B4-BE49-F238E27FC236}">
                <a16:creationId xmlns:a16="http://schemas.microsoft.com/office/drawing/2014/main" id="{3C5D5590-857A-D52C-9D17-8CF9B5F45E85}"/>
              </a:ext>
            </a:extLst>
          </p:cNvPr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Learning rate에 따라서 모델의 학습 결과가 달라진다.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" name="Google Shape;95;p6">
            <a:extLst>
              <a:ext uri="{FF2B5EF4-FFF2-40B4-BE49-F238E27FC236}">
                <a16:creationId xmlns:a16="http://schemas.microsoft.com/office/drawing/2014/main" id="{2E73D3CB-36C5-64AB-9BDB-EF614573859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20535" y="3006991"/>
            <a:ext cx="2652926" cy="16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6;p6">
            <a:extLst>
              <a:ext uri="{FF2B5EF4-FFF2-40B4-BE49-F238E27FC236}">
                <a16:creationId xmlns:a16="http://schemas.microsoft.com/office/drawing/2014/main" id="{16D40E03-437F-9D0C-637C-EBFE2C96D67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5437" y="2970000"/>
            <a:ext cx="2726626" cy="14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7;p6">
            <a:extLst>
              <a:ext uri="{FF2B5EF4-FFF2-40B4-BE49-F238E27FC236}">
                <a16:creationId xmlns:a16="http://schemas.microsoft.com/office/drawing/2014/main" id="{887C6D81-A2DD-9892-D889-2B585BE2142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21938" y="2970000"/>
            <a:ext cx="2776626" cy="149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6">
            <a:extLst>
              <a:ext uri="{FF2B5EF4-FFF2-40B4-BE49-F238E27FC236}">
                <a16:creationId xmlns:a16="http://schemas.microsoft.com/office/drawing/2014/main" id="{CBBE915C-5958-F7CA-653E-267175EE2E49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38663" y="1603707"/>
            <a:ext cx="2565323" cy="11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9;p6">
            <a:extLst>
              <a:ext uri="{FF2B5EF4-FFF2-40B4-BE49-F238E27FC236}">
                <a16:creationId xmlns:a16="http://schemas.microsoft.com/office/drawing/2014/main" id="{16CCF82B-31AD-D616-67BD-337F0B33BC50}"/>
              </a:ext>
            </a:extLst>
          </p:cNvPr>
          <p:cNvSpPr txBox="1"/>
          <p:nvPr/>
        </p:nvSpPr>
        <p:spPr>
          <a:xfrm>
            <a:off x="1167700" y="2724150"/>
            <a:ext cx="1082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Too Low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100;p6">
            <a:extLst>
              <a:ext uri="{FF2B5EF4-FFF2-40B4-BE49-F238E27FC236}">
                <a16:creationId xmlns:a16="http://schemas.microsoft.com/office/drawing/2014/main" id="{29C08CD5-6AE3-AE7C-A0A2-E0F1477C1376}"/>
              </a:ext>
            </a:extLst>
          </p:cNvPr>
          <p:cNvSpPr txBox="1"/>
          <p:nvPr/>
        </p:nvSpPr>
        <p:spPr>
          <a:xfrm>
            <a:off x="3880275" y="2724150"/>
            <a:ext cx="1082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Proper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" name="Google Shape;101;p6">
            <a:extLst>
              <a:ext uri="{FF2B5EF4-FFF2-40B4-BE49-F238E27FC236}">
                <a16:creationId xmlns:a16="http://schemas.microsoft.com/office/drawing/2014/main" id="{C24BF3A1-5158-93C0-D9C5-0F86408907F8}"/>
              </a:ext>
            </a:extLst>
          </p:cNvPr>
          <p:cNvSpPr txBox="1"/>
          <p:nvPr/>
        </p:nvSpPr>
        <p:spPr>
          <a:xfrm>
            <a:off x="6926350" y="2724150"/>
            <a:ext cx="1082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Too High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0510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Dropout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Regularization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475;p59">
            <a:extLst>
              <a:ext uri="{FF2B5EF4-FFF2-40B4-BE49-F238E27FC236}">
                <a16:creationId xmlns:a16="http://schemas.microsoft.com/office/drawing/2014/main" id="{68DDF967-EFAA-C2E4-6DAB-3C57BBD35A7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9172" y="915566"/>
            <a:ext cx="8050445" cy="3686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24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7938" y="2272099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33EDDF-FDB4-45A0-82A7-3AC181A49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195486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EE990-FE67-60E8-B766-FDC359D83D08}"/>
              </a:ext>
            </a:extLst>
          </p:cNvPr>
          <p:cNvSpPr txBox="1"/>
          <p:nvPr/>
        </p:nvSpPr>
        <p:spPr>
          <a:xfrm>
            <a:off x="4318544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Q &amp; A ?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Picture 2" descr="Google Developer Groups">
            <a:extLst>
              <a:ext uri="{FF2B5EF4-FFF2-40B4-BE49-F238E27FC236}">
                <a16:creationId xmlns:a16="http://schemas.microsoft.com/office/drawing/2014/main" id="{5D965F5E-7173-60D4-7791-75174560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67546F-A4A3-B954-1194-4DA6D8ADF58F}"/>
              </a:ext>
            </a:extLst>
          </p:cNvPr>
          <p:cNvSpPr txBox="1"/>
          <p:nvPr/>
        </p:nvSpPr>
        <p:spPr>
          <a:xfrm>
            <a:off x="0" y="3915098"/>
            <a:ext cx="5554204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-KR" altLang="en-US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1, 2</a:t>
            </a:r>
            <a:b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altLang="ko" sz="1200" u="sng" dirty="0">
                <a:solidFill>
                  <a:schemeClr val="hlink"/>
                </a:solidFill>
                <a:hlinkClick r:id="rId5"/>
              </a:rPr>
              <a:t>http://www.yes24.com/Product/Goods/34970929?Acode=101</a:t>
            </a:r>
            <a:br>
              <a:rPr lang="en-US" altLang="ko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altLang="ko" sz="1200" u="sng" dirty="0">
                <a:solidFill>
                  <a:schemeClr val="hlink"/>
                </a:solidFill>
                <a:hlinkClick r:id="rId6"/>
              </a:rPr>
              <a:t>http://www.yes24.com/Product/Goods/72173703</a:t>
            </a:r>
            <a:endParaRPr lang="en-US" sz="12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-KR" altLang="en-US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</a:t>
            </a:r>
            <a:b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altLang="ko" sz="1200" u="sng" dirty="0">
                <a:solidFill>
                  <a:schemeClr val="hlink"/>
                </a:solidFill>
                <a:hlinkClick r:id="rId7"/>
              </a:rPr>
              <a:t>https://www.edwith.org/boostcourse-dl-tensorflow/joinLectures/22150</a:t>
            </a:r>
            <a:endParaRPr lang="en-US" sz="1200" u="sng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Optimizer - SGD</a:t>
            </a: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107;p7">
            <a:extLst>
              <a:ext uri="{FF2B5EF4-FFF2-40B4-BE49-F238E27FC236}">
                <a16:creationId xmlns:a16="http://schemas.microsoft.com/office/drawing/2014/main" id="{369C3988-A981-4A3A-00ED-535E7CA9F49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3250" y="1810411"/>
            <a:ext cx="6957501" cy="29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8;p7">
            <a:extLst>
              <a:ext uri="{FF2B5EF4-FFF2-40B4-BE49-F238E27FC236}">
                <a16:creationId xmlns:a16="http://schemas.microsoft.com/office/drawing/2014/main" id="{FFE20883-B4E0-BB68-D809-1F7CC93550DF}"/>
              </a:ext>
            </a:extLst>
          </p:cNvPr>
          <p:cNvSpPr txBox="1"/>
          <p:nvPr/>
        </p:nvSpPr>
        <p:spPr>
          <a:xfrm>
            <a:off x="908775" y="1270878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SGD는 Gradient에만 의존해 최적화</a:t>
            </a:r>
            <a:endParaRPr sz="1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19AD6CA-E95D-D810-DF38-4B67CCC9A2CC}"/>
              </a:ext>
            </a:extLst>
          </p:cNvPr>
          <p:cNvSpPr/>
          <p:nvPr/>
        </p:nvSpPr>
        <p:spPr>
          <a:xfrm>
            <a:off x="1136006" y="786395"/>
            <a:ext cx="7180410" cy="569896"/>
          </a:xfrm>
          <a:prstGeom prst="round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Google Shape;604;p80">
            <a:extLst>
              <a:ext uri="{FF2B5EF4-FFF2-40B4-BE49-F238E27FC236}">
                <a16:creationId xmlns:a16="http://schemas.microsoft.com/office/drawing/2014/main" id="{06BD022B-D7BD-41A6-AE95-ACB5CF3C6419}"/>
              </a:ext>
            </a:extLst>
          </p:cNvPr>
          <p:cNvSpPr txBox="1">
            <a:spLocks/>
          </p:cNvSpPr>
          <p:nvPr/>
        </p:nvSpPr>
        <p:spPr>
          <a:xfrm>
            <a:off x="1115616" y="771550"/>
            <a:ext cx="7554070" cy="4048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Verdana"/>
              <a:buChar char="●"/>
            </a:pP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SGD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는 각 반복에서 무작위로 선택한 하나의 데이터 샘플에 대한 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Loss(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손실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의 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Gradient</a:t>
            </a:r>
            <a:r>
              <a:rPr lang="ko-KR" altLang="en-US" sz="1200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를</a:t>
            </a:r>
            <a:endParaRPr lang="en-US" altLang="ko-KR" sz="12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06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</a:pP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계산 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parameter</a:t>
            </a:r>
            <a:r>
              <a:rPr lang="ko-KR" altLang="en-US" sz="1200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학습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특히 대규모의 데이터 세트에서 용의하다</a:t>
            </a:r>
            <a:r>
              <a:rPr lang="en-US" altLang="ko-KR" sz="1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0923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Optimizer - SGD</a:t>
            </a: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114;p8">
            <a:extLst>
              <a:ext uri="{FF2B5EF4-FFF2-40B4-BE49-F238E27FC236}">
                <a16:creationId xmlns:a16="http://schemas.microsoft.com/office/drawing/2014/main" id="{6D3353C7-EEFE-158E-4322-84EF4635FDC4}"/>
              </a:ext>
            </a:extLst>
          </p:cNvPr>
          <p:cNvSpPr txBox="1"/>
          <p:nvPr/>
        </p:nvSpPr>
        <p:spPr>
          <a:xfrm>
            <a:off x="1059450" y="796462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Saddle Point 나 Local Minima에서 잘 탈출하지 못함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115;p8">
            <a:extLst>
              <a:ext uri="{FF2B5EF4-FFF2-40B4-BE49-F238E27FC236}">
                <a16:creationId xmlns:a16="http://schemas.microsoft.com/office/drawing/2014/main" id="{6115B359-C4F7-0C1B-832A-53A20497FE2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825"/>
          <a:stretch/>
        </p:blipFill>
        <p:spPr>
          <a:xfrm>
            <a:off x="687925" y="1734212"/>
            <a:ext cx="3775974" cy="29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6;p8">
            <a:extLst>
              <a:ext uri="{FF2B5EF4-FFF2-40B4-BE49-F238E27FC236}">
                <a16:creationId xmlns:a16="http://schemas.microsoft.com/office/drawing/2014/main" id="{0CBEAE90-D0CB-794E-B805-931F063DB69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0156" y="1449262"/>
            <a:ext cx="3416190" cy="322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71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Optimizer - SGD + Momentum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85492" y="152425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Optimization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121;p9">
            <a:extLst>
              <a:ext uri="{FF2B5EF4-FFF2-40B4-BE49-F238E27FC236}">
                <a16:creationId xmlns:a16="http://schemas.microsoft.com/office/drawing/2014/main" id="{805BEEFA-707B-EBA2-75B8-16D78E34E8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849" y="1122862"/>
            <a:ext cx="8136134" cy="3461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07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프로젝트 로드맵 (PnP AI 2023-winter)" id="{CFBA56BD-3B50-DD4E-9783-9510F17F68E4}" vid="{07A4A650-14AB-4148-A8A5-CB4BA94153E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2391</TotalTime>
  <Words>1103</Words>
  <Application>Microsoft Macintosh PowerPoint</Application>
  <PresentationFormat>On-screen Show (16:9)</PresentationFormat>
  <Paragraphs>359</Paragraphs>
  <Slides>61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Verdana</vt:lpstr>
      <vt:lpstr>맑은 고딕</vt:lpstr>
      <vt:lpstr>10X10</vt:lpstr>
      <vt:lpstr>Arial</vt:lpstr>
      <vt:lpstr>Helvetica Neue Light</vt:lpstr>
      <vt:lpstr>10X10 Bold</vt:lpstr>
      <vt:lpstr>a가을소풍B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김대현</cp:lastModifiedBy>
  <cp:revision>85</cp:revision>
  <dcterms:created xsi:type="dcterms:W3CDTF">2015-03-17T10:14:13Z</dcterms:created>
  <dcterms:modified xsi:type="dcterms:W3CDTF">2024-05-12T10:33:42Z</dcterms:modified>
</cp:coreProperties>
</file>